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ooper BT Light" panose="020B0604020202020204" charset="0"/>
      <p:regular r:id="rId18"/>
    </p:embeddedFont>
    <p:embeddedFont>
      <p:font typeface="Cooper BT Medium" panose="020B0604020202020204" charset="0"/>
      <p:regular r:id="rId19"/>
    </p:embeddedFont>
    <p:embeddedFont>
      <p:font typeface="TT Interphases" panose="020B0604020202020204" charset="0"/>
      <p:regular r:id="rId20"/>
    </p:embeddedFont>
    <p:embeddedFont>
      <p:font typeface="TT Interphase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4EC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66750"/>
            <a:ext cx="8324850" cy="5306750"/>
            <a:chOff x="0" y="0"/>
            <a:chExt cx="11099800" cy="7075667"/>
          </a:xfrm>
        </p:grpSpPr>
        <p:sp>
          <p:nvSpPr>
            <p:cNvPr id="6" name="TextBox 6"/>
            <p:cNvSpPr txBox="1"/>
            <p:nvPr/>
          </p:nvSpPr>
          <p:spPr>
            <a:xfrm>
              <a:off x="0" y="6557507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</a:pPr>
              <a:r>
                <a:rPr lang="en-US" sz="2399" spc="-47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 Modular Approach for Professionals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9550"/>
              <a:ext cx="11099800" cy="588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49"/>
                </a:lnSpc>
              </a:pPr>
              <a:r>
                <a:rPr lang="en-US" sz="11249" spc="-225">
                  <a:solidFill>
                    <a:srgbClr val="E4EC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Training &amp; Development Templates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8724859"/>
            <a:ext cx="8324850" cy="895391"/>
            <a:chOff x="0" y="0"/>
            <a:chExt cx="11099800" cy="1193854"/>
          </a:xfrm>
        </p:grpSpPr>
        <p:sp>
          <p:nvSpPr>
            <p:cNvPr id="9" name="TextBox 9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Training &amp; Development Specialist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099800" cy="58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[Presenter First Last]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3D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4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E4ECF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56138" cy="73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2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E4ECF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56138" cy="726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2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66750" y="819150"/>
            <a:ext cx="6886575" cy="524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181" u="none" strike="noStrike" spc="-163">
                <a:solidFill>
                  <a:srgbClr val="1F5EC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Interactive Learning Cycle: Phases and Directional Arrows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84671" y="7454265"/>
            <a:ext cx="3257550" cy="1451358"/>
            <a:chOff x="0" y="0"/>
            <a:chExt cx="4343400" cy="193514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4343400" cy="43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4"/>
                </a:lnSpc>
                <a:spcBef>
                  <a:spcPct val="0"/>
                </a:spcBef>
              </a:pPr>
              <a:r>
                <a:rPr lang="en-US" sz="2136">
                  <a:solidFill>
                    <a:srgbClr val="0B3D91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Learning Process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7900"/>
              <a:ext cx="4343400" cy="95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Structured phases ensure effective skill development.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7462" y="7454265"/>
            <a:ext cx="3257550" cy="1451358"/>
            <a:chOff x="0" y="0"/>
            <a:chExt cx="4343400" cy="193514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343400" cy="43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4"/>
                </a:lnSpc>
                <a:spcBef>
                  <a:spcPct val="0"/>
                </a:spcBef>
              </a:pPr>
              <a:r>
                <a:rPr lang="en-US" sz="2136">
                  <a:solidFill>
                    <a:srgbClr val="0B3D91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Continuous Improvement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7900"/>
              <a:ext cx="4343400" cy="95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3"/>
                </a:lnSpc>
                <a:spcBef>
                  <a:spcPct val="0"/>
                </a:spcBef>
              </a:pPr>
              <a:r>
                <a:rPr lang="en-US" sz="2109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Ongoing feedback drives training effectiveness.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</a:pPr>
            <a:r>
              <a:rPr lang="en-US" sz="9600" spc="-480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90%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05025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</a:pPr>
            <a:r>
              <a:rPr lang="en-US" sz="9600" spc="-480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75%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666750"/>
            <a:ext cx="14077950" cy="1969824"/>
            <a:chOff x="0" y="0"/>
            <a:chExt cx="18770600" cy="2626432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1561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E4EC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Key Statistics in Training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08272"/>
              <a:ext cx="187706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Insights into the Learning Cycle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5025" y="7829550"/>
            <a:ext cx="6886575" cy="1031014"/>
            <a:chOff x="0" y="0"/>
            <a:chExt cx="9182100" cy="1374685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Increased retention rates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Participants retain more knowledge through cycles.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7829550"/>
            <a:ext cx="6886575" cy="1031014"/>
            <a:chOff x="0" y="0"/>
            <a:chExt cx="9182100" cy="13746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Higher engagement levels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Engaged learners perform better in assessments.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4616800"/>
            <a:chOff x="0" y="0"/>
            <a:chExt cx="11099800" cy="6155733"/>
          </a:xfrm>
        </p:grpSpPr>
        <p:sp>
          <p:nvSpPr>
            <p:cNvPr id="3" name="TextBox 3"/>
            <p:cNvSpPr txBox="1"/>
            <p:nvPr/>
          </p:nvSpPr>
          <p:spPr>
            <a:xfrm>
              <a:off x="0" y="4717204"/>
              <a:ext cx="11099800" cy="1438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5"/>
                </a:lnSpc>
                <a:spcBef>
                  <a:spcPct val="0"/>
                </a:spcBef>
              </a:pPr>
              <a:r>
                <a:rPr lang="en-US" sz="2235" u="none" strike="noStrike" spc="-44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template facilitates </a:t>
              </a:r>
              <a:r>
                <a:rPr lang="en-US" sz="2235" b="1" u="none" strike="noStrike" spc="-44">
                  <a:solidFill>
                    <a:srgbClr val="0B3D91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clear comparisons</a:t>
              </a:r>
              <a:r>
                <a:rPr lang="en-US" sz="2235" u="none" strike="noStrike" spc="-44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between various training methods, enabling organizations to evaluate features, benefits, and costs, ultimately guiding informed decisions on training selection.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975"/>
              <a:ext cx="11099800" cy="331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81"/>
                </a:lnSpc>
                <a:spcBef>
                  <a:spcPct val="0"/>
                </a:spcBef>
              </a:pPr>
              <a:r>
                <a:rPr lang="en-US" sz="9381" u="none" strike="noStrike" spc="-187">
                  <a:solidFill>
                    <a:srgbClr val="1F5EC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Training Module Comparison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13879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Analyzing Different Training Options Effectively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54A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76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B3D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B3D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66750" y="828675"/>
            <a:ext cx="6886575" cy="435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Comparing Training Methods Effectively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84671" y="7454265"/>
            <a:ext cx="3257550" cy="1928949"/>
            <a:chOff x="0" y="0"/>
            <a:chExt cx="4343400" cy="25719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343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Comparison Chart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557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Visualizing differences in training methods and outcomes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7462" y="7454265"/>
            <a:ext cx="3257550" cy="1928949"/>
            <a:chOff x="0" y="0"/>
            <a:chExt cx="4343400" cy="25719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343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Matrix Layout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557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Organizing features of various training options clearly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</a:pPr>
            <a:r>
              <a:rPr lang="en-US" sz="9600" spc="-480">
                <a:solidFill>
                  <a:srgbClr val="0B3D91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90%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05025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</a:pPr>
            <a:r>
              <a:rPr lang="en-US" sz="9600" spc="-480">
                <a:solidFill>
                  <a:srgbClr val="0B3D91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75%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666750"/>
            <a:ext cx="14077950" cy="3046149"/>
            <a:chOff x="0" y="0"/>
            <a:chExt cx="18770600" cy="4061532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299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0B3D91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Key Statistics for Training Comparison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43372"/>
              <a:ext cx="187706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Insights into effective training decisions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5025" y="7829550"/>
            <a:ext cx="6886575" cy="1031014"/>
            <a:chOff x="0" y="0"/>
            <a:chExt cx="9182100" cy="1374685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Increase in learner engagement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Reflects effectiveness of interactive training modules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7829550"/>
            <a:ext cx="6886575" cy="1423173"/>
            <a:chOff x="0" y="0"/>
            <a:chExt cx="9182100" cy="189756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Cost savings from e-learning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4346"/>
              <a:ext cx="9182100" cy="104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Demonstrates financial benefits versus traditional methods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76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296400" y="3524250"/>
            <a:ext cx="8324850" cy="247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0"/>
              </a:lnSpc>
            </a:pPr>
            <a:r>
              <a:rPr lang="en-US" sz="9500" u="none" strike="noStrike" spc="-190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Conclusion and Tips</a:t>
            </a:r>
          </a:p>
        </p:txBody>
      </p:sp>
      <p:sp>
        <p:nvSpPr>
          <p:cNvPr id="8" name="Freeform 8"/>
          <p:cNvSpPr/>
          <p:nvPr/>
        </p:nvSpPr>
        <p:spPr>
          <a:xfrm>
            <a:off x="-52388" y="1028700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6" y="0"/>
                </a:lnTo>
                <a:lnTo>
                  <a:pt x="1438276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3D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8180" y="666750"/>
            <a:ext cx="6947741" cy="8953500"/>
            <a:chOff x="0" y="0"/>
            <a:chExt cx="812800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47449"/>
            </a:xfrm>
            <a:custGeom>
              <a:avLst/>
              <a:gdLst/>
              <a:ahLst/>
              <a:cxnLst/>
              <a:rect l="l" t="t" r="r" b="b"/>
              <a:pathLst>
                <a:path w="812800" h="1047449">
                  <a:moveTo>
                    <a:pt x="44572" y="0"/>
                  </a:moveTo>
                  <a:lnTo>
                    <a:pt x="768228" y="0"/>
                  </a:lnTo>
                  <a:cubicBezTo>
                    <a:pt x="792844" y="0"/>
                    <a:pt x="812800" y="19956"/>
                    <a:pt x="812800" y="44572"/>
                  </a:cubicBezTo>
                  <a:lnTo>
                    <a:pt x="812800" y="1002877"/>
                  </a:lnTo>
                  <a:cubicBezTo>
                    <a:pt x="812800" y="1027493"/>
                    <a:pt x="792844" y="1047449"/>
                    <a:pt x="768228" y="1047449"/>
                  </a:cubicBezTo>
                  <a:lnTo>
                    <a:pt x="44572" y="1047449"/>
                  </a:lnTo>
                  <a:cubicBezTo>
                    <a:pt x="19956" y="1047449"/>
                    <a:pt x="0" y="1027493"/>
                    <a:pt x="0" y="1002877"/>
                  </a:cubicBezTo>
                  <a:lnTo>
                    <a:pt x="0" y="44572"/>
                  </a:lnTo>
                  <a:cubicBezTo>
                    <a:pt x="0" y="19956"/>
                    <a:pt x="19956" y="0"/>
                    <a:pt x="44572" y="0"/>
                  </a:cubicBezTo>
                  <a:close/>
                </a:path>
              </a:pathLst>
            </a:custGeom>
            <a:blipFill>
              <a:blip r:embed="rId2"/>
              <a:stretch>
                <a:fillRect t="-306" b="-3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66750" y="666750"/>
            <a:ext cx="8324850" cy="1969824"/>
            <a:chOff x="0" y="0"/>
            <a:chExt cx="11099800" cy="2626432"/>
          </a:xfrm>
        </p:grpSpPr>
        <p:sp>
          <p:nvSpPr>
            <p:cNvPr id="8" name="TextBox 8"/>
            <p:cNvSpPr txBox="1"/>
            <p:nvPr/>
          </p:nvSpPr>
          <p:spPr>
            <a:xfrm>
              <a:off x="0" y="21082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Get in touch for more information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925"/>
              <a:ext cx="11099800" cy="1561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1F5EC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Contact Us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6750" y="5143500"/>
            <a:ext cx="8324850" cy="895350"/>
            <a:chOff x="0" y="0"/>
            <a:chExt cx="11099800" cy="11938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Email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hello@reallygreatsite.com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6750" y="6934200"/>
            <a:ext cx="8324850" cy="895350"/>
            <a:chOff x="0" y="0"/>
            <a:chExt cx="11099800" cy="11938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Social Media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@reallygreatsite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6750" y="8724900"/>
            <a:ext cx="8324850" cy="895350"/>
            <a:chOff x="0" y="0"/>
            <a:chExt cx="11099800" cy="11938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Phone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7564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123-456-7890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5113020"/>
            <a:chOff x="0" y="0"/>
            <a:chExt cx="11099800" cy="68173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20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Modular templates offer </a:t>
              </a:r>
              <a:r>
                <a:rPr lang="en-US" sz="2400" b="1" u="none" strike="noStrike" spc="-48">
                  <a:solidFill>
                    <a:srgbClr val="0B3D91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versatile solutions</a:t>
              </a: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designed for professional training and development environments. They adapt easily to various learning topics, ensuring clarity and engagement for diverse audiences.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335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1F5EC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Training &amp; Development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Modular Template Overview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54A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5891054"/>
            <a:chOff x="0" y="0"/>
            <a:chExt cx="11099800" cy="7854739"/>
          </a:xfrm>
        </p:grpSpPr>
        <p:sp>
          <p:nvSpPr>
            <p:cNvPr id="3" name="TextBox 3"/>
            <p:cNvSpPr txBox="1"/>
            <p:nvPr/>
          </p:nvSpPr>
          <p:spPr>
            <a:xfrm>
              <a:off x="0" y="6295179"/>
              <a:ext cx="110998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template presents a clear roadmap for skill acquisition, emphasizing </a:t>
              </a: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milestones</a:t>
              </a: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</a:t>
              </a: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progress indicators</a:t>
              </a: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to visualize your training journey and enhance participant engagement.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975"/>
              <a:ext cx="11099800" cy="4899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81"/>
                </a:lnSpc>
                <a:spcBef>
                  <a:spcPct val="0"/>
                </a:spcBef>
              </a:pPr>
              <a:r>
                <a:rPr lang="en-US" sz="9381" u="none" strike="noStrike" spc="-187">
                  <a:solidFill>
                    <a:srgbClr val="E4EC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Skill Development Roadmap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01379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Visualizing your learning paths effectively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76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3D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E4ECF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E4ECF7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66750" y="828675"/>
            <a:ext cx="6886575" cy="435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1F5EC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Key Components and Layout Examples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84671" y="7454265"/>
            <a:ext cx="3257550" cy="1928949"/>
            <a:chOff x="0" y="0"/>
            <a:chExt cx="4343400" cy="25719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343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Milestones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557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Visual indicators of progress throughout the training journey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7462" y="7454265"/>
            <a:ext cx="3257550" cy="1928949"/>
            <a:chOff x="0" y="0"/>
            <a:chExt cx="4343400" cy="25719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343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Layout Examples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557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Suggested designs for flexible training session presentations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</a:pPr>
            <a:r>
              <a:rPr lang="en-US" sz="9600" spc="-480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70%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05025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</a:pPr>
            <a:r>
              <a:rPr lang="en-US" sz="9600" spc="-480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85%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666750"/>
            <a:ext cx="14077950" cy="3001996"/>
            <a:chOff x="0" y="0"/>
            <a:chExt cx="18770600" cy="4002661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299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E4EC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Key Statistics in Skill Development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62422"/>
              <a:ext cx="18770600" cy="44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2126" b="1" u="none" strike="noStrike" spc="-42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Insights on Learning and Training Progress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5025" y="7829550"/>
            <a:ext cx="6886575" cy="939956"/>
            <a:chOff x="0" y="0"/>
            <a:chExt cx="9182100" cy="1253275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9182100" cy="567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5"/>
                </a:lnSpc>
                <a:spcBef>
                  <a:spcPct val="0"/>
                </a:spcBef>
              </a:pPr>
              <a:r>
                <a:rPr lang="en-US" sz="2658" u="none" strike="noStrike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Successful Skill Acquisition Rate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02982"/>
              <a:ext cx="9182100" cy="450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2126" u="none" strike="noStrike" spc="-42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Percentage of learners mastering new skills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7829550"/>
            <a:ext cx="6886575" cy="1378106"/>
            <a:chOff x="0" y="0"/>
            <a:chExt cx="9182100" cy="183747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9182100" cy="1151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55"/>
                </a:lnSpc>
                <a:spcBef>
                  <a:spcPct val="0"/>
                </a:spcBef>
              </a:pPr>
              <a:r>
                <a:rPr lang="en-US" sz="2658" u="none" strike="noStrike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Improved Engagement in Training Programs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87182"/>
              <a:ext cx="9182100" cy="450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2126" u="none" strike="noStrike" spc="-42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Rise in participant satisfaction and retention rates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5113020"/>
            <a:chOff x="0" y="0"/>
            <a:chExt cx="11099800" cy="68173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20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Training Metrics Dashboard enables organizations to effectively visualize key performance indicators, fostering data-driven decisions for monitoring training effectiveness and enhancing learner engagement.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335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1F5EC0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Training Metrics Dashboard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Visualizing Performance and Impact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54A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76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B3D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B3D9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66750" y="828675"/>
            <a:ext cx="6886575" cy="435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E4EC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Training Metrics Dashboard Concepts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84671" y="7454265"/>
            <a:ext cx="3257550" cy="1462154"/>
            <a:chOff x="0" y="0"/>
            <a:chExt cx="4343400" cy="194953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343400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366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Performance Indicators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16000"/>
              <a:ext cx="4343400" cy="933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Visualize training success through key metrics tracked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7462" y="7454265"/>
            <a:ext cx="3257550" cy="1462154"/>
            <a:chOff x="0" y="0"/>
            <a:chExt cx="4343400" cy="194953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343400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366">
                  <a:solidFill>
                    <a:srgbClr val="E4ECF7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Engagement Tracking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6000"/>
              <a:ext cx="4343400" cy="933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  <a:spcBef>
                  <a:spcPct val="0"/>
                </a:spcBef>
              </a:pPr>
              <a:r>
                <a:rPr lang="en-US" sz="2059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Monitor learner interaction and feedback effectively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</a:pPr>
            <a:r>
              <a:rPr lang="en-US" sz="9600" spc="-480">
                <a:solidFill>
                  <a:srgbClr val="0B3D91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92%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05025" y="5133975"/>
            <a:ext cx="5448300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</a:pPr>
            <a:r>
              <a:rPr lang="en-US" sz="9600" spc="-480">
                <a:solidFill>
                  <a:srgbClr val="0B3D91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85%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666750"/>
            <a:ext cx="14077950" cy="3046149"/>
            <a:chOff x="0" y="0"/>
            <a:chExt cx="18770600" cy="4061532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299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0B3D91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Key Statistics for Training Metrics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43372"/>
              <a:ext cx="187706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F5EC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Insights into performance and engagement data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5025" y="7829550"/>
            <a:ext cx="6886575" cy="1423173"/>
            <a:chOff x="0" y="0"/>
            <a:chExt cx="9182100" cy="1897564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Training Completion Rate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346"/>
              <a:ext cx="9182100" cy="104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Percentage of participants completing training sessions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7829550"/>
            <a:ext cx="6886575" cy="1031014"/>
            <a:chOff x="0" y="0"/>
            <a:chExt cx="9182100" cy="13746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>
                  <a:solidFill>
                    <a:srgbClr val="1F5EC0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Learner Satisfaction Score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B3D9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Average rating from post-training feedback surveys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52800"/>
            <a:ext cx="8324850" cy="5113020"/>
            <a:chOff x="0" y="0"/>
            <a:chExt cx="11099800" cy="68173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208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</a:t>
              </a: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Interactive Learning Cycle</a:t>
              </a: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template visually represents the </a:t>
              </a: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iterative training process</a:t>
              </a:r>
              <a:r>
                <a:rPr lang="en-US" sz="2400" u="none" strike="noStrike" spc="-48">
                  <a:solidFill>
                    <a:srgbClr val="E4EC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, encouraging continuous improvement through feedback. Each phase fosters engagement, making training more effective and adaptive.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335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E4EC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Interactive Learning Cycle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E4EC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Emphasizing Iterative Training and Feedback Process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76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Custom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TT Interphases</vt:lpstr>
      <vt:lpstr>TT Interphases Bold</vt:lpstr>
      <vt:lpstr>Cooper BT Light</vt:lpstr>
      <vt:lpstr>Calibri</vt:lpstr>
      <vt:lpstr>Cooper BT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Training &amp; Development Templates</dc:title>
  <dc:creator>PADMANAVA</dc:creator>
  <dc:description>Presentation - Training &amp; Development Templates</dc:description>
  <cp:lastModifiedBy>mojumderpadmanava@gmail.com</cp:lastModifiedBy>
  <cp:revision>1</cp:revision>
  <dcterms:created xsi:type="dcterms:W3CDTF">2006-08-16T00:00:00Z</dcterms:created>
  <dcterms:modified xsi:type="dcterms:W3CDTF">2025-10-18T06:15:28Z</dcterms:modified>
  <dc:identifier>DAG14OL09-A</dc:identifier>
</cp:coreProperties>
</file>